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86" r:id="rId3"/>
    <p:sldId id="280" r:id="rId4"/>
    <p:sldId id="281" r:id="rId5"/>
    <p:sldId id="258" r:id="rId6"/>
    <p:sldId id="269" r:id="rId7"/>
    <p:sldId id="271" r:id="rId8"/>
    <p:sldId id="259" r:id="rId9"/>
    <p:sldId id="273" r:id="rId10"/>
    <p:sldId id="287" r:id="rId11"/>
    <p:sldId id="288" r:id="rId12"/>
    <p:sldId id="289" r:id="rId13"/>
    <p:sldId id="290" r:id="rId14"/>
    <p:sldId id="268" r:id="rId15"/>
    <p:sldId id="282"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2413" cy="6856413"/>
            <a:chOff x="0" y="0"/>
            <a:chExt cx="5759" cy="4319"/>
          </a:xfrm>
        </p:grpSpPr>
        <p:sp>
          <p:nvSpPr>
            <p:cNvPr id="2867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n-US"/>
            </a:p>
          </p:txBody>
        </p:sp>
        <p:grpSp>
          <p:nvGrpSpPr>
            <p:cNvPr id="28676" name="Group 4"/>
            <p:cNvGrpSpPr>
              <a:grpSpLocks/>
            </p:cNvGrpSpPr>
            <p:nvPr userDrawn="1"/>
          </p:nvGrpSpPr>
          <p:grpSpPr bwMode="auto">
            <a:xfrm>
              <a:off x="0" y="0"/>
              <a:ext cx="5759" cy="4319"/>
              <a:chOff x="0" y="0"/>
              <a:chExt cx="5759" cy="4319"/>
            </a:xfrm>
          </p:grpSpPr>
          <p:sp>
            <p:nvSpPr>
              <p:cNvPr id="2867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867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867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868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868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868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868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868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2868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2868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868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8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8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869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869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869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869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869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870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870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grpSp>
            <p:nvGrpSpPr>
              <p:cNvPr id="28702" name="Group 30"/>
              <p:cNvGrpSpPr>
                <a:grpSpLocks/>
              </p:cNvGrpSpPr>
              <p:nvPr/>
            </p:nvGrpSpPr>
            <p:grpSpPr bwMode="auto">
              <a:xfrm>
                <a:off x="0" y="0"/>
                <a:ext cx="5758" cy="1045"/>
                <a:chOff x="0" y="0"/>
                <a:chExt cx="5758" cy="1045"/>
              </a:xfrm>
            </p:grpSpPr>
            <p:sp>
              <p:nvSpPr>
                <p:cNvPr id="28703"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4"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5"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6"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7"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8"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09"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0"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1"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2"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3"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4"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5"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6"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8717"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grpSp>
          <p:grpSp>
            <p:nvGrpSpPr>
              <p:cNvPr id="28718" name="Group 46"/>
              <p:cNvGrpSpPr>
                <a:grpSpLocks/>
              </p:cNvGrpSpPr>
              <p:nvPr/>
            </p:nvGrpSpPr>
            <p:grpSpPr bwMode="auto">
              <a:xfrm>
                <a:off x="0" y="558"/>
                <a:ext cx="5758" cy="487"/>
                <a:chOff x="0" y="558"/>
                <a:chExt cx="5758" cy="487"/>
              </a:xfrm>
            </p:grpSpPr>
            <p:sp>
              <p:nvSpPr>
                <p:cNvPr id="28719"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n-US"/>
                </a:p>
              </p:txBody>
            </p:sp>
            <p:sp>
              <p:nvSpPr>
                <p:cNvPr id="28720"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n-US"/>
                </a:p>
              </p:txBody>
            </p:sp>
          </p:grpSp>
          <p:grpSp>
            <p:nvGrpSpPr>
              <p:cNvPr id="28721" name="Group 49"/>
              <p:cNvGrpSpPr>
                <a:grpSpLocks/>
              </p:cNvGrpSpPr>
              <p:nvPr/>
            </p:nvGrpSpPr>
            <p:grpSpPr bwMode="auto">
              <a:xfrm>
                <a:off x="264" y="1039"/>
                <a:ext cx="5200" cy="3280"/>
                <a:chOff x="264" y="1039"/>
                <a:chExt cx="5200" cy="3280"/>
              </a:xfrm>
            </p:grpSpPr>
            <p:sp>
              <p:nvSpPr>
                <p:cNvPr id="28722"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3"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4"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5"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6"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7"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8"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29"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30"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grpSp>
          <p:sp>
            <p:nvSpPr>
              <p:cNvPr id="28731"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32"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n-US"/>
              </a:p>
            </p:txBody>
          </p:sp>
          <p:sp>
            <p:nvSpPr>
              <p:cNvPr id="28733"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n-US"/>
              </a:p>
            </p:txBody>
          </p:sp>
          <p:sp>
            <p:nvSpPr>
              <p:cNvPr id="28734"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n-US"/>
              </a:p>
            </p:txBody>
          </p:sp>
          <p:sp>
            <p:nvSpPr>
              <p:cNvPr id="28735"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8736"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n-US"/>
              </a:p>
            </p:txBody>
          </p:sp>
          <p:sp>
            <p:nvSpPr>
              <p:cNvPr id="28737"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n-US"/>
              </a:p>
            </p:txBody>
          </p:sp>
          <p:sp>
            <p:nvSpPr>
              <p:cNvPr id="28738"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n-US"/>
              </a:p>
            </p:txBody>
          </p:sp>
        </p:grpSp>
      </p:grpSp>
      <p:sp>
        <p:nvSpPr>
          <p:cNvPr id="28739"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2874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41" name="Rectangle 69"/>
          <p:cNvSpPr>
            <a:spLocks noGrp="1" noChangeArrowheads="1"/>
          </p:cNvSpPr>
          <p:nvPr>
            <p:ph type="dt" sz="quarter" idx="2"/>
          </p:nvPr>
        </p:nvSpPr>
        <p:spPr/>
        <p:txBody>
          <a:bodyPr/>
          <a:lstStyle>
            <a:lvl1pPr>
              <a:defRPr/>
            </a:lvl1pPr>
          </a:lstStyle>
          <a:p>
            <a:endParaRPr lang="en-US"/>
          </a:p>
        </p:txBody>
      </p:sp>
      <p:sp>
        <p:nvSpPr>
          <p:cNvPr id="28742" name="Rectangle 70"/>
          <p:cNvSpPr>
            <a:spLocks noGrp="1" noChangeArrowheads="1"/>
          </p:cNvSpPr>
          <p:nvPr>
            <p:ph type="ftr" sz="quarter" idx="3"/>
          </p:nvPr>
        </p:nvSpPr>
        <p:spPr/>
        <p:txBody>
          <a:bodyPr/>
          <a:lstStyle>
            <a:lvl1pPr>
              <a:defRPr/>
            </a:lvl1pPr>
          </a:lstStyle>
          <a:p>
            <a:endParaRPr lang="en-US"/>
          </a:p>
        </p:txBody>
      </p:sp>
      <p:sp>
        <p:nvSpPr>
          <p:cNvPr id="28743" name="Rectangle 71"/>
          <p:cNvSpPr>
            <a:spLocks noGrp="1" noChangeArrowheads="1"/>
          </p:cNvSpPr>
          <p:nvPr>
            <p:ph type="sldNum" sz="quarter" idx="4"/>
          </p:nvPr>
        </p:nvSpPr>
        <p:spPr/>
        <p:txBody>
          <a:bodyPr/>
          <a:lstStyle>
            <a:lvl1pPr>
              <a:defRPr/>
            </a:lvl1pPr>
          </a:lstStyle>
          <a:p>
            <a:fld id="{4FE96CD7-BE1A-4FBA-B368-AEA895ED8D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74E9D0-EBC7-4CDC-A771-DD303940A5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8232FD-DDBA-4F5D-8638-64B2A97A09F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5613" y="6242050"/>
            <a:ext cx="2130425" cy="474663"/>
          </a:xfrm>
        </p:spPr>
        <p:txBody>
          <a:bodyPr/>
          <a:lstStyle>
            <a:lvl1pPr>
              <a:defRPr/>
            </a:lvl1pPr>
          </a:lstStyle>
          <a:p>
            <a:endParaRPr lang="en-US"/>
          </a:p>
        </p:txBody>
      </p:sp>
      <p:sp>
        <p:nvSpPr>
          <p:cNvPr id="6" name="Footer Placeholder 5"/>
          <p:cNvSpPr>
            <a:spLocks noGrp="1"/>
          </p:cNvSpPr>
          <p:nvPr>
            <p:ph type="ftr" sz="quarter" idx="11"/>
          </p:nvPr>
        </p:nvSpPr>
        <p:spPr>
          <a:xfrm>
            <a:off x="3124200" y="6242050"/>
            <a:ext cx="2895600"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2050"/>
            <a:ext cx="2130425" cy="474663"/>
          </a:xfrm>
        </p:spPr>
        <p:txBody>
          <a:bodyPr/>
          <a:lstStyle>
            <a:lvl1pPr>
              <a:defRPr/>
            </a:lvl1pPr>
          </a:lstStyle>
          <a:p>
            <a:fld id="{A6771E25-646E-485C-B26B-BC1D44C3FC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01B6B9-5611-4C44-8C5D-DB077B46908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61425B-DD8E-4CF7-9CA3-47830B2E0B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E95C0E-9D0C-422F-907E-9146987EB1B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B7C44C0-AC3D-40AD-86BC-205C684D73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EE81D33-A84D-4469-814E-A08E97A9D5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1F441DF-2A3C-49E5-95B4-07279B4752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C1C3CC-938D-4118-8357-429FF7B591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F5FF89-EB5C-477B-BC6A-3B99B9D4C0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9142413" cy="6856413"/>
            <a:chOff x="0" y="0"/>
            <a:chExt cx="5759" cy="4319"/>
          </a:xfrm>
        </p:grpSpPr>
        <p:sp>
          <p:nvSpPr>
            <p:cNvPr id="27651"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n-US"/>
            </a:p>
          </p:txBody>
        </p:sp>
        <p:grpSp>
          <p:nvGrpSpPr>
            <p:cNvPr id="27652" name="Group 4"/>
            <p:cNvGrpSpPr>
              <a:grpSpLocks/>
            </p:cNvGrpSpPr>
            <p:nvPr userDrawn="1"/>
          </p:nvGrpSpPr>
          <p:grpSpPr bwMode="auto">
            <a:xfrm>
              <a:off x="0" y="0"/>
              <a:ext cx="5759" cy="4319"/>
              <a:chOff x="0" y="0"/>
              <a:chExt cx="5759" cy="4319"/>
            </a:xfrm>
          </p:grpSpPr>
          <p:sp>
            <p:nvSpPr>
              <p:cNvPr id="27653"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7654"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7655"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7656"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7657"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7658"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7659"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7660"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27661"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27662"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7663"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4"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5"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6"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7"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8"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69"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70"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7671"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27672"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27673"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27674"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7675"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7676"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27677"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grpSp>
            <p:nvGrpSpPr>
              <p:cNvPr id="27678" name="Group 30"/>
              <p:cNvGrpSpPr>
                <a:grpSpLocks/>
              </p:cNvGrpSpPr>
              <p:nvPr userDrawn="1"/>
            </p:nvGrpSpPr>
            <p:grpSpPr bwMode="auto">
              <a:xfrm>
                <a:off x="0" y="0"/>
                <a:ext cx="5758" cy="1045"/>
                <a:chOff x="0" y="0"/>
                <a:chExt cx="5758" cy="1045"/>
              </a:xfrm>
            </p:grpSpPr>
            <p:sp>
              <p:nvSpPr>
                <p:cNvPr id="27679"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0"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1"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2"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3"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4"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5"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6"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7"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8"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89"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90"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91"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92"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27693"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grpSp>
          <p:grpSp>
            <p:nvGrpSpPr>
              <p:cNvPr id="27694" name="Group 46"/>
              <p:cNvGrpSpPr>
                <a:grpSpLocks/>
              </p:cNvGrpSpPr>
              <p:nvPr userDrawn="1"/>
            </p:nvGrpSpPr>
            <p:grpSpPr bwMode="auto">
              <a:xfrm>
                <a:off x="0" y="558"/>
                <a:ext cx="5758" cy="487"/>
                <a:chOff x="0" y="558"/>
                <a:chExt cx="5758" cy="487"/>
              </a:xfrm>
            </p:grpSpPr>
            <p:sp>
              <p:nvSpPr>
                <p:cNvPr id="27695"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n-US"/>
                </a:p>
              </p:txBody>
            </p:sp>
            <p:sp>
              <p:nvSpPr>
                <p:cNvPr id="27696"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n-US"/>
                </a:p>
              </p:txBody>
            </p:sp>
          </p:grpSp>
          <p:grpSp>
            <p:nvGrpSpPr>
              <p:cNvPr id="27697" name="Group 49"/>
              <p:cNvGrpSpPr>
                <a:grpSpLocks/>
              </p:cNvGrpSpPr>
              <p:nvPr userDrawn="1"/>
            </p:nvGrpSpPr>
            <p:grpSpPr bwMode="auto">
              <a:xfrm>
                <a:off x="264" y="1039"/>
                <a:ext cx="5200" cy="3280"/>
                <a:chOff x="264" y="1039"/>
                <a:chExt cx="5200" cy="3280"/>
              </a:xfrm>
            </p:grpSpPr>
            <p:sp>
              <p:nvSpPr>
                <p:cNvPr id="27698"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699"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0"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1"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2"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3"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4"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5"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6"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grpSp>
          <p:sp>
            <p:nvSpPr>
              <p:cNvPr id="27707"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08"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n-US"/>
              </a:p>
            </p:txBody>
          </p:sp>
          <p:sp>
            <p:nvSpPr>
              <p:cNvPr id="27709"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n-US"/>
              </a:p>
            </p:txBody>
          </p:sp>
          <p:sp>
            <p:nvSpPr>
              <p:cNvPr id="27710"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n-US"/>
              </a:p>
            </p:txBody>
          </p:sp>
          <p:sp>
            <p:nvSpPr>
              <p:cNvPr id="27711"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7712"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n-US"/>
              </a:p>
            </p:txBody>
          </p:sp>
          <p:sp>
            <p:nvSpPr>
              <p:cNvPr id="27713"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n-US"/>
              </a:p>
            </p:txBody>
          </p:sp>
          <p:sp>
            <p:nvSpPr>
              <p:cNvPr id="27714"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n-US"/>
              </a:p>
            </p:txBody>
          </p:sp>
        </p:grpSp>
      </p:grpSp>
      <p:sp>
        <p:nvSpPr>
          <p:cNvPr id="27715"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7716"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7717"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7718"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CD212A08-058A-4ECF-A223-1D191FAE4D24}" type="slidenum">
              <a:rPr lang="en-US"/>
              <a:pPr/>
              <a:t>‹#›</a:t>
            </a:fld>
            <a:endParaRPr lang="en-US"/>
          </a:p>
        </p:txBody>
      </p:sp>
      <p:sp>
        <p:nvSpPr>
          <p:cNvPr id="27719"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oetry.about.com/od/poems/l/blmillayeuclid.htm"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hyperlink" Target="http://www.poetry-archive.com/c/the_cambridge_ladies_who_live_in_furnished_soul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ai.ucdavis.edu/uccp/workingweary.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eadbookonline.net/readOnLine/5642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sask.ca/english/prufrock/recstar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bartleby.com/200/sw4.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artleby.com/198/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oomerbible.com/wasteland.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762000"/>
            <a:ext cx="8226425" cy="1736725"/>
          </a:xfrm>
        </p:spPr>
        <p:txBody>
          <a:bodyPr/>
          <a:lstStyle/>
          <a:p>
            <a:r>
              <a:rPr lang="en-US" sz="4800" dirty="0" smtClean="0"/>
              <a:t>Modern Poetry: Pre-WW II</a:t>
            </a:r>
            <a:endParaRPr lang="en-US" sz="4800" dirty="0"/>
          </a:p>
        </p:txBody>
      </p:sp>
      <p:sp>
        <p:nvSpPr>
          <p:cNvPr id="2051" name="Rectangle 3"/>
          <p:cNvSpPr>
            <a:spLocks noGrp="1" noChangeArrowheads="1"/>
          </p:cNvSpPr>
          <p:nvPr>
            <p:ph type="subTitle" idx="1"/>
          </p:nvPr>
        </p:nvSpPr>
        <p:spPr/>
        <p:txBody>
          <a:bodyPr/>
          <a:lstStyle/>
          <a:p>
            <a:r>
              <a:rPr lang="en-US" dirty="0"/>
              <a:t>Dr. Alan Haffa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Edna St. Vincent Millay, 1923</a:t>
            </a:r>
            <a:endParaRPr lang="en-US" dirty="0"/>
          </a:p>
        </p:txBody>
      </p:sp>
      <p:sp>
        <p:nvSpPr>
          <p:cNvPr id="3" name="Content Placeholder 2"/>
          <p:cNvSpPr>
            <a:spLocks noGrp="1"/>
          </p:cNvSpPr>
          <p:nvPr>
            <p:ph sz="half" idx="1"/>
          </p:nvPr>
        </p:nvSpPr>
        <p:spPr/>
        <p:txBody>
          <a:bodyPr/>
          <a:lstStyle/>
          <a:p>
            <a:r>
              <a:rPr lang="en-US" dirty="0" smtClean="0">
                <a:hlinkClick r:id="rId2"/>
              </a:rPr>
              <a:t>http://poetry.about.com/od/poems/l/blmillayeuclid.htm</a:t>
            </a:r>
            <a:endParaRPr lang="en-US" dirty="0" smtClean="0"/>
          </a:p>
          <a:p>
            <a:endParaRPr lang="en-US" dirty="0" smtClean="0"/>
          </a:p>
          <a:p>
            <a:endParaRPr lang="en-US" dirty="0"/>
          </a:p>
        </p:txBody>
      </p:sp>
      <p:pic>
        <p:nvPicPr>
          <p:cNvPr id="5" name="Content Placeholder 4" descr="Tableau I Mondrian.jpg"/>
          <p:cNvPicPr>
            <a:picLocks noGrp="1" noChangeAspect="1"/>
          </p:cNvPicPr>
          <p:nvPr>
            <p:ph sz="half" idx="2"/>
          </p:nvPr>
        </p:nvPicPr>
        <p:blipFill>
          <a:blip r:embed="rId3" cstate="print"/>
          <a:stretch>
            <a:fillRect/>
          </a:stretch>
        </p:blipFill>
        <p:spPr>
          <a:xfrm>
            <a:off x="4343400" y="1904999"/>
            <a:ext cx="4262437" cy="4262437"/>
          </a:xfrm>
        </p:spPr>
      </p:pic>
      <p:pic>
        <p:nvPicPr>
          <p:cNvPr id="6" name="Picture 5" descr="Euclid Golden Ratio.jpg"/>
          <p:cNvPicPr>
            <a:picLocks noChangeAspect="1"/>
          </p:cNvPicPr>
          <p:nvPr/>
        </p:nvPicPr>
        <p:blipFill>
          <a:blip r:embed="rId4" cstate="print"/>
          <a:stretch>
            <a:fillRect/>
          </a:stretch>
        </p:blipFill>
        <p:spPr>
          <a:xfrm>
            <a:off x="457200" y="3191691"/>
            <a:ext cx="2895600" cy="354090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 Cummings, “O sweet spontaneous,” 1920</a:t>
            </a:r>
            <a:endParaRPr lang="en-US" dirty="0"/>
          </a:p>
        </p:txBody>
      </p:sp>
      <p:sp>
        <p:nvSpPr>
          <p:cNvPr id="3" name="Content Placeholder 2"/>
          <p:cNvSpPr>
            <a:spLocks noGrp="1"/>
          </p:cNvSpPr>
          <p:nvPr>
            <p:ph idx="1"/>
          </p:nvPr>
        </p:nvSpPr>
        <p:spPr/>
        <p:txBody>
          <a:bodyPr/>
          <a:lstStyle/>
          <a:p>
            <a:r>
              <a:rPr lang="en-US" dirty="0" smtClean="0">
                <a:hlinkClick r:id="rId2"/>
              </a:rPr>
              <a:t>http://www.poetry-archive.com/c/the_cambridge_ladies_who_live_in_furnished_souls.html</a:t>
            </a:r>
            <a:endParaRPr lang="en-US" dirty="0" smtClean="0"/>
          </a:p>
          <a:p>
            <a:r>
              <a:rPr lang="en-US" dirty="0" smtClean="0"/>
              <a:t>Syntax and form deny our expectations</a:t>
            </a:r>
          </a:p>
          <a:p>
            <a:r>
              <a:rPr lang="en-US" dirty="0" smtClean="0"/>
              <a:t>Allusion to Longfellow is a criticism of Victorian morals and poetry</a:t>
            </a:r>
          </a:p>
          <a:p>
            <a:r>
              <a:rPr lang="en-US" dirty="0" smtClean="0"/>
              <a:t>Hypocrisy of society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Langston Hughes, “The Weary Blues,” 1923</a:t>
            </a:r>
            <a:endParaRPr lang="en-US" dirty="0"/>
          </a:p>
        </p:txBody>
      </p:sp>
      <p:sp>
        <p:nvSpPr>
          <p:cNvPr id="3" name="Content Placeholder 2"/>
          <p:cNvSpPr>
            <a:spLocks noGrp="1"/>
          </p:cNvSpPr>
          <p:nvPr>
            <p:ph idx="1"/>
          </p:nvPr>
        </p:nvSpPr>
        <p:spPr/>
        <p:txBody>
          <a:bodyPr/>
          <a:lstStyle/>
          <a:p>
            <a:r>
              <a:rPr lang="en-US" dirty="0" smtClean="0">
                <a:hlinkClick r:id="rId2"/>
              </a:rPr>
              <a:t>http://cai.ucdavis.edu/uccp/workingweary.html</a:t>
            </a:r>
            <a:endParaRPr lang="en-US" dirty="0" smtClean="0"/>
          </a:p>
          <a:p>
            <a:r>
              <a:rPr lang="en-US" dirty="0" smtClean="0"/>
              <a:t>Harlem Renaissance</a:t>
            </a:r>
          </a:p>
          <a:p>
            <a:r>
              <a:rPr lang="en-US" dirty="0" smtClean="0"/>
              <a:t>Irregular Rhyme and Meter</a:t>
            </a:r>
          </a:p>
          <a:p>
            <a:r>
              <a:rPr lang="en-US" dirty="0" smtClean="0"/>
              <a:t>Sound and voice mimic that of a Blue’s Singer</a:t>
            </a:r>
          </a:p>
          <a:p>
            <a:r>
              <a:rPr lang="en-US" dirty="0" smtClean="0"/>
              <a:t>Expressing the disappointment of African Americans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Carlos Williams, “To Waken an Old Lady,” 1921</a:t>
            </a:r>
            <a:endParaRPr lang="en-US" dirty="0"/>
          </a:p>
        </p:txBody>
      </p:sp>
      <p:sp>
        <p:nvSpPr>
          <p:cNvPr id="3" name="Content Placeholder 2"/>
          <p:cNvSpPr>
            <a:spLocks noGrp="1"/>
          </p:cNvSpPr>
          <p:nvPr>
            <p:ph idx="1"/>
          </p:nvPr>
        </p:nvSpPr>
        <p:spPr/>
        <p:txBody>
          <a:bodyPr/>
          <a:lstStyle/>
          <a:p>
            <a:r>
              <a:rPr lang="en-US" dirty="0" smtClean="0">
                <a:hlinkClick r:id="rId2"/>
              </a:rPr>
              <a:t>http://www.readbookonline.net/readOnLine/56422/</a:t>
            </a:r>
            <a:endParaRPr lang="en-US" dirty="0" smtClean="0"/>
          </a:p>
          <a:p>
            <a:r>
              <a:rPr lang="en-US" dirty="0" smtClean="0"/>
              <a:t>Use of evocative images with minimalist description</a:t>
            </a:r>
          </a:p>
          <a:p>
            <a:r>
              <a:rPr lang="en-US" dirty="0" smtClean="0"/>
              <a:t>Line 10 is a transition</a:t>
            </a:r>
          </a:p>
          <a:p>
            <a:r>
              <a:rPr lang="en-US" dirty="0" smtClean="0"/>
              <a:t>Subject is death but ending is ambiguous</a:t>
            </a:r>
          </a:p>
          <a:p>
            <a:r>
              <a:rPr lang="en-US" dirty="0" smtClean="0"/>
              <a:t>What does a “shrill/piping of plenty” mean?  Shrill is a harsh word, but “piping plenty” sounds bounteous and happy.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Summary</a:t>
            </a:r>
          </a:p>
        </p:txBody>
      </p:sp>
      <p:sp>
        <p:nvSpPr>
          <p:cNvPr id="38915" name="Rectangle 3"/>
          <p:cNvSpPr>
            <a:spLocks noGrp="1" noChangeArrowheads="1"/>
          </p:cNvSpPr>
          <p:nvPr>
            <p:ph type="body" idx="1"/>
          </p:nvPr>
        </p:nvSpPr>
        <p:spPr>
          <a:xfrm>
            <a:off x="0" y="1295400"/>
            <a:ext cx="9144000" cy="5562600"/>
          </a:xfrm>
        </p:spPr>
        <p:txBody>
          <a:bodyPr/>
          <a:lstStyle/>
          <a:p>
            <a:pPr>
              <a:lnSpc>
                <a:spcPct val="90000"/>
              </a:lnSpc>
            </a:pPr>
            <a:r>
              <a:rPr lang="en-US" sz="2800"/>
              <a:t>Gentrain Syllabus, p. 48-9: “Writers of poetry continued the movements of aestheticism and symbolism begun in the late nineteenth century, but they developed different attitudes toward content and substantially increased the varieties of approach and forms…poets wanted to express their concern about the artist’s function in a scientific age; some believed that the poet must move to a ‘pure’ poetry, unconcerned with morality or science; several major poets saw in poetry a ritualistic function necessary to modern men and woman; and many more…viewed the age as a reason for isolation, not caring whether their vision was shared by the many or by only a few kindred spirits.”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Conclusion</a:t>
            </a:r>
          </a:p>
        </p:txBody>
      </p:sp>
      <p:sp>
        <p:nvSpPr>
          <p:cNvPr id="58371" name="Rectangle 3"/>
          <p:cNvSpPr>
            <a:spLocks noGrp="1" noChangeArrowheads="1"/>
          </p:cNvSpPr>
          <p:nvPr>
            <p:ph type="body" idx="1"/>
          </p:nvPr>
        </p:nvSpPr>
        <p:spPr>
          <a:xfrm>
            <a:off x="0" y="1371600"/>
            <a:ext cx="9144000" cy="5486400"/>
          </a:xfrm>
        </p:spPr>
        <p:txBody>
          <a:bodyPr/>
          <a:lstStyle/>
          <a:p>
            <a:pPr>
              <a:lnSpc>
                <a:spcPct val="90000"/>
              </a:lnSpc>
            </a:pPr>
            <a:r>
              <a:rPr lang="en-US" dirty="0"/>
              <a:t>Art and Poetry as a Secular Answer to the “Death of Religion” is Insufficient</a:t>
            </a:r>
          </a:p>
          <a:p>
            <a:pPr>
              <a:lnSpc>
                <a:spcPct val="90000"/>
              </a:lnSpc>
            </a:pPr>
            <a:r>
              <a:rPr lang="en-US" dirty="0"/>
              <a:t>Tradition is not abandoned; but modern poetry highlights the dissonance and the distance between the past and the present</a:t>
            </a:r>
          </a:p>
          <a:p>
            <a:pPr>
              <a:lnSpc>
                <a:spcPct val="90000"/>
              </a:lnSpc>
            </a:pPr>
            <a:r>
              <a:rPr lang="en-US" dirty="0"/>
              <a:t>Modern Culture is essentially alienating and idiosyncratic; individual is fragmented</a:t>
            </a:r>
          </a:p>
          <a:p>
            <a:pPr>
              <a:lnSpc>
                <a:spcPct val="90000"/>
              </a:lnSpc>
            </a:pPr>
            <a:r>
              <a:rPr lang="en-US" dirty="0" smtClean="0"/>
              <a:t>Rejected </a:t>
            </a:r>
            <a:r>
              <a:rPr lang="en-US" dirty="0" err="1"/>
              <a:t>Moralism</a:t>
            </a:r>
            <a:r>
              <a:rPr lang="en-US" dirty="0"/>
              <a:t> and Focus on Meaning as the end of poetry</a:t>
            </a:r>
          </a:p>
          <a:p>
            <a:pPr>
              <a:lnSpc>
                <a:spcPct val="90000"/>
              </a:lnSpc>
              <a:buFont typeface="Wingdings" pitchFamily="2" charset="2"/>
              <a:buNone/>
            </a:pPr>
            <a:endParaRPr lang="en-US" dirty="0"/>
          </a:p>
          <a:p>
            <a:pPr>
              <a:lnSpc>
                <a:spcPct val="90000"/>
              </a:lnSpc>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Poetry</a:t>
            </a:r>
            <a:endParaRPr lang="en-US" dirty="0"/>
          </a:p>
        </p:txBody>
      </p:sp>
      <p:sp>
        <p:nvSpPr>
          <p:cNvPr id="3" name="Content Placeholder 2"/>
          <p:cNvSpPr>
            <a:spLocks noGrp="1"/>
          </p:cNvSpPr>
          <p:nvPr>
            <p:ph idx="1"/>
          </p:nvPr>
        </p:nvSpPr>
        <p:spPr>
          <a:xfrm>
            <a:off x="455613" y="1371601"/>
            <a:ext cx="8535987" cy="4724400"/>
          </a:xfrm>
        </p:spPr>
        <p:txBody>
          <a:bodyPr/>
          <a:lstStyle/>
          <a:p>
            <a:r>
              <a:rPr lang="en-US" dirty="0" smtClean="0"/>
              <a:t>Desire to Transcend Tradition</a:t>
            </a:r>
          </a:p>
          <a:p>
            <a:r>
              <a:rPr lang="en-US" dirty="0" smtClean="0"/>
              <a:t>Anxiety about traditional institutions: Government, Religion, even Science</a:t>
            </a:r>
          </a:p>
          <a:p>
            <a:r>
              <a:rPr lang="en-US" dirty="0" smtClean="0"/>
              <a:t>Uncertainty about Language and Knowledge</a:t>
            </a:r>
          </a:p>
          <a:p>
            <a:r>
              <a:rPr lang="en-US" dirty="0" smtClean="0"/>
              <a:t>Experimentation with Language—more condensed</a:t>
            </a:r>
            <a:r>
              <a:rPr lang="en-US" dirty="0"/>
              <a:t> </a:t>
            </a:r>
            <a:r>
              <a:rPr lang="en-US" dirty="0" smtClean="0"/>
              <a:t>and abstract</a:t>
            </a:r>
          </a:p>
          <a:p>
            <a:r>
              <a:rPr lang="en-US" dirty="0" smtClean="0"/>
              <a:t>Experimentation with orthography</a:t>
            </a:r>
          </a:p>
          <a:p>
            <a:r>
              <a:rPr lang="en-US" dirty="0" smtClean="0"/>
              <a:t>Freedom from meter and rhyme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dirty="0"/>
              <a:t>Arthur Waugh “Cleverness and the New Poetry”: Critic; 1916</a:t>
            </a:r>
          </a:p>
        </p:txBody>
      </p:sp>
      <p:sp>
        <p:nvSpPr>
          <p:cNvPr id="56323" name="Rectangle 3"/>
          <p:cNvSpPr>
            <a:spLocks noGrp="1" noChangeArrowheads="1"/>
          </p:cNvSpPr>
          <p:nvPr>
            <p:ph type="body" idx="1"/>
          </p:nvPr>
        </p:nvSpPr>
        <p:spPr>
          <a:xfrm>
            <a:off x="228601" y="1524001"/>
            <a:ext cx="8915400" cy="5334000"/>
          </a:xfrm>
        </p:spPr>
        <p:txBody>
          <a:bodyPr/>
          <a:lstStyle/>
          <a:p>
            <a:pPr>
              <a:lnSpc>
                <a:spcPct val="80000"/>
              </a:lnSpc>
            </a:pPr>
            <a:r>
              <a:rPr lang="en-US" sz="2800" dirty="0"/>
              <a:t>Regarding the “Catholic Anthology” which included J. Alfred </a:t>
            </a:r>
            <a:r>
              <a:rPr lang="en-US" sz="2800" dirty="0" err="1"/>
              <a:t>Prufrock</a:t>
            </a:r>
            <a:r>
              <a:rPr lang="en-US" sz="2800" dirty="0"/>
              <a:t> and Pounds poetry: “Here, surely, is the reduction to absurdity of that school of literary license which, beginning with the declaration ‘I knew my father well and he was a fool’ naturally proceeds to the convenient assumption that everything which seemed wise and true to the father must inevitably be false and foolish to the son.  Yet if the fruits of emancipation are to be recognized in the </a:t>
            </a:r>
            <a:r>
              <a:rPr lang="en-US" sz="2800" dirty="0" err="1"/>
              <a:t>unmetrical</a:t>
            </a:r>
            <a:r>
              <a:rPr lang="en-US" sz="2800" dirty="0"/>
              <a:t>, incoherent banalities of these literary “Cubists,” the state of Poetry is indeed threatened with anarchy which will end in something worse even than ‘red ruin and the breaking up of laws.’”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1143000"/>
          </a:xfrm>
        </p:spPr>
        <p:txBody>
          <a:bodyPr/>
          <a:lstStyle/>
          <a:p>
            <a:r>
              <a:rPr lang="en-US" sz="4000"/>
              <a:t>Pound’s Response to Waugh: </a:t>
            </a:r>
            <a:r>
              <a:rPr lang="en-US" sz="2800">
                <a:hlinkClick r:id="rId2"/>
              </a:rPr>
              <a:t>http://www.usask.ca/english/prufrock/recstart.htm</a:t>
            </a:r>
            <a:endParaRPr lang="en-US" sz="2800"/>
          </a:p>
        </p:txBody>
      </p:sp>
      <p:sp>
        <p:nvSpPr>
          <p:cNvPr id="57347" name="Rectangle 3"/>
          <p:cNvSpPr>
            <a:spLocks noGrp="1" noChangeArrowheads="1"/>
          </p:cNvSpPr>
          <p:nvPr>
            <p:ph type="body" idx="1"/>
          </p:nvPr>
        </p:nvSpPr>
        <p:spPr>
          <a:xfrm>
            <a:off x="0" y="1295400"/>
            <a:ext cx="9144000" cy="5562600"/>
          </a:xfrm>
        </p:spPr>
        <p:txBody>
          <a:bodyPr/>
          <a:lstStyle/>
          <a:p>
            <a:pPr>
              <a:lnSpc>
                <a:spcPct val="80000"/>
              </a:lnSpc>
            </a:pPr>
            <a:r>
              <a:rPr lang="en-US" dirty="0"/>
              <a:t>“Drunken Helots and Mr. Eliot”; 1917</a:t>
            </a:r>
          </a:p>
          <a:p>
            <a:pPr>
              <a:lnSpc>
                <a:spcPct val="80000"/>
              </a:lnSpc>
            </a:pPr>
            <a:r>
              <a:rPr lang="en-US" dirty="0" smtClean="0"/>
              <a:t>“</a:t>
            </a:r>
            <a:r>
              <a:rPr lang="en-US" dirty="0"/>
              <a:t>The ‘Egoist’ has published the best prose writer of my generation.  It follows its publication of Joyce by the publication of a “new” poet who is at least unsurpassed by any of his contemporaries, either of his own age of his elders…I have had nothing alcoholic today, nor yet yesterday.  I said the same thing about James Joyce’s prose over two years ago.  I am now basking in the echoes.  Only a half-caste rag for the propagation of garden suburbs, and a local gazette in Rochester, N.Y., U.S.A., are left whining in opposition.”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19600" y="273050"/>
            <a:ext cx="4262438" cy="1143000"/>
          </a:xfrm>
        </p:spPr>
        <p:txBody>
          <a:bodyPr/>
          <a:lstStyle/>
          <a:p>
            <a:r>
              <a:rPr lang="en-US" sz="4000"/>
              <a:t>T.S. Eliot, 1888-1965</a:t>
            </a:r>
          </a:p>
        </p:txBody>
      </p:sp>
      <p:sp>
        <p:nvSpPr>
          <p:cNvPr id="17411" name="Rectangle 3"/>
          <p:cNvSpPr>
            <a:spLocks noGrp="1" noChangeArrowheads="1"/>
          </p:cNvSpPr>
          <p:nvPr>
            <p:ph type="body" sz="half" idx="1"/>
          </p:nvPr>
        </p:nvSpPr>
        <p:spPr>
          <a:xfrm>
            <a:off x="0" y="0"/>
            <a:ext cx="4492625" cy="6858000"/>
          </a:xfrm>
        </p:spPr>
        <p:txBody>
          <a:bodyPr/>
          <a:lstStyle/>
          <a:p>
            <a:r>
              <a:rPr lang="en-US" sz="2800" dirty="0"/>
              <a:t>Uses a cultural rich vocabulary to depict both the ugliness and the glory of Western Civilization; redemption sought through our cultural legacy</a:t>
            </a:r>
          </a:p>
          <a:p>
            <a:r>
              <a:rPr lang="en-US" sz="2800" dirty="0"/>
              <a:t>Techniques of pastiche and </a:t>
            </a:r>
            <a:r>
              <a:rPr lang="en-US" sz="2800" dirty="0" err="1"/>
              <a:t>juxtapositon</a:t>
            </a:r>
            <a:endParaRPr lang="en-US" sz="2800" dirty="0"/>
          </a:p>
          <a:p>
            <a:r>
              <a:rPr lang="en-US" sz="2800" dirty="0"/>
              <a:t>Poetic characters that reflect Modern Man in his alienation</a:t>
            </a:r>
          </a:p>
          <a:p>
            <a:r>
              <a:rPr lang="en-US" sz="2800" dirty="0"/>
              <a:t>1927, Brit. </a:t>
            </a:r>
            <a:r>
              <a:rPr lang="en-US" sz="2800" dirty="0" smtClean="0"/>
              <a:t>Citizen</a:t>
            </a:r>
            <a:endParaRPr lang="en-US" sz="2800" dirty="0"/>
          </a:p>
          <a:p>
            <a:r>
              <a:rPr lang="en-US" sz="2800" dirty="0" smtClean="0"/>
              <a:t>1948, Noble Prize for Literature</a:t>
            </a:r>
            <a:endParaRPr lang="en-US" sz="2800" dirty="0"/>
          </a:p>
        </p:txBody>
      </p:sp>
      <p:pic>
        <p:nvPicPr>
          <p:cNvPr id="17413" name="Picture 5" descr="eliot"/>
          <p:cNvPicPr>
            <a:picLocks noChangeAspect="1" noChangeArrowheads="1"/>
          </p:cNvPicPr>
          <p:nvPr>
            <p:ph sz="half" idx="2"/>
          </p:nvPr>
        </p:nvPicPr>
        <p:blipFill>
          <a:blip r:embed="rId2" cstate="print"/>
          <a:srcRect/>
          <a:stretch>
            <a:fillRect/>
          </a:stretch>
        </p:blipFill>
        <p:spPr>
          <a:xfrm>
            <a:off x="4645025" y="1655763"/>
            <a:ext cx="4792663" cy="5202237"/>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“Tradition and Talent” 1922</a:t>
            </a:r>
          </a:p>
        </p:txBody>
      </p:sp>
      <p:sp>
        <p:nvSpPr>
          <p:cNvPr id="39939" name="Rectangle 3"/>
          <p:cNvSpPr>
            <a:spLocks noGrp="1" noChangeArrowheads="1"/>
          </p:cNvSpPr>
          <p:nvPr>
            <p:ph type="body" idx="1"/>
          </p:nvPr>
        </p:nvSpPr>
        <p:spPr>
          <a:xfrm>
            <a:off x="0" y="1295400"/>
            <a:ext cx="9144000" cy="5562600"/>
          </a:xfrm>
        </p:spPr>
        <p:txBody>
          <a:bodyPr/>
          <a:lstStyle/>
          <a:p>
            <a:pPr>
              <a:lnSpc>
                <a:spcPct val="90000"/>
              </a:lnSpc>
            </a:pPr>
            <a:r>
              <a:rPr lang="en-US" sz="2800">
                <a:hlinkClick r:id="rId2"/>
              </a:rPr>
              <a:t>http://www.bartleby.com/200/sw4.html</a:t>
            </a:r>
            <a:endParaRPr lang="en-US" sz="2800"/>
          </a:p>
          <a:p>
            <a:pPr>
              <a:lnSpc>
                <a:spcPct val="90000"/>
              </a:lnSpc>
            </a:pPr>
            <a:r>
              <a:rPr lang="en-US" sz="2800"/>
              <a:t>“tradition” in English writing is a pejorative</a:t>
            </a:r>
          </a:p>
          <a:p>
            <a:pPr>
              <a:lnSpc>
                <a:spcPct val="90000"/>
              </a:lnSpc>
            </a:pPr>
            <a:r>
              <a:rPr lang="en-US" sz="2800"/>
              <a:t>In assessing a writer, we tend to look for someone that he resembles, and then focus on how he is different; “We dwell with satisfaction upon the poet's difference from his predecessors, especially his immediate predecessors; we endeavor to find something that can be isolated in order to be enjoyed.” But approached without prejudice, we may find the best aspects of a writer to be those places where his predecessors make themselves felt most forcefully.</a:t>
            </a:r>
          </a:p>
          <a:p>
            <a:pPr>
              <a:lnSpc>
                <a:spcPct val="90000"/>
              </a:lnSpc>
            </a:pPr>
            <a:r>
              <a:rPr lang="en-US" sz="2800"/>
              <a:t>Importance of “historical sense”: knowing how the past lives in the present.</a:t>
            </a:r>
          </a:p>
          <a:p>
            <a:pPr>
              <a:lnSpc>
                <a:spcPct val="90000"/>
              </a:lnSpc>
              <a:buFont typeface="Wingdings" pitchFamily="2" charset="2"/>
              <a:buNone/>
            </a:pPr>
            <a:endParaRPr lang="en-US" sz="2800"/>
          </a:p>
          <a:p>
            <a:pPr>
              <a:lnSpc>
                <a:spcPct val="90000"/>
              </a:lnSpc>
            </a:pPr>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Depersonalization of Poet</a:t>
            </a:r>
          </a:p>
        </p:txBody>
      </p:sp>
      <p:sp>
        <p:nvSpPr>
          <p:cNvPr id="41987" name="Rectangle 3"/>
          <p:cNvSpPr>
            <a:spLocks noGrp="1" noChangeArrowheads="1"/>
          </p:cNvSpPr>
          <p:nvPr>
            <p:ph type="body" idx="1"/>
          </p:nvPr>
        </p:nvSpPr>
        <p:spPr>
          <a:xfrm>
            <a:off x="0" y="1371600"/>
            <a:ext cx="9144000" cy="5486400"/>
          </a:xfrm>
        </p:spPr>
        <p:txBody>
          <a:bodyPr/>
          <a:lstStyle/>
          <a:p>
            <a:r>
              <a:rPr lang="en-US" sz="2800"/>
              <a:t>By absorbing the past and assimilating it, the poet’s own self becomes distanced and his poetic persona is depersonalized.</a:t>
            </a:r>
          </a:p>
          <a:p>
            <a:r>
              <a:rPr lang="en-US" sz="2800"/>
              <a:t>Chemical Metaphor: catalyst.  The past authors act as a catalyst upon the writer and what is produced is something that is neither wholly one nor the other.</a:t>
            </a:r>
          </a:p>
          <a:p>
            <a:r>
              <a:rPr lang="en-US" sz="2800"/>
              <a:t>“for my meaning is, that the poet has, not a ‘personality’ to express, but a particular medium, which is only a medium and not a personality, in which impressions and experiences combine in peculiar and unexpected ways.”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"The Love Song of J. Alfred Prufrock," 1915  (1910)</a:t>
            </a:r>
          </a:p>
        </p:txBody>
      </p:sp>
      <p:sp>
        <p:nvSpPr>
          <p:cNvPr id="18435" name="Rectangle 3"/>
          <p:cNvSpPr>
            <a:spLocks noGrp="1" noChangeArrowheads="1"/>
          </p:cNvSpPr>
          <p:nvPr>
            <p:ph type="body" idx="1"/>
          </p:nvPr>
        </p:nvSpPr>
        <p:spPr>
          <a:xfrm>
            <a:off x="0" y="1598613"/>
            <a:ext cx="8682038" cy="5259387"/>
          </a:xfrm>
        </p:spPr>
        <p:txBody>
          <a:bodyPr/>
          <a:lstStyle/>
          <a:p>
            <a:pPr>
              <a:lnSpc>
                <a:spcPct val="80000"/>
              </a:lnSpc>
            </a:pPr>
            <a:r>
              <a:rPr lang="en-US" sz="2800">
                <a:hlinkClick r:id="rId2"/>
              </a:rPr>
              <a:t>http://www.bartleby.com/198/1.html</a:t>
            </a:r>
            <a:endParaRPr lang="en-US" sz="2800"/>
          </a:p>
          <a:p>
            <a:pPr>
              <a:lnSpc>
                <a:spcPct val="80000"/>
              </a:lnSpc>
            </a:pPr>
            <a:r>
              <a:rPr lang="en-US" sz="2800"/>
              <a:t>Epigraph: Canto XXVII, Count Guido, Evil Counselors: ‘If I thought you could return to the world and tell my story, I wouldn’t tell you anything.’  Caution against writing about personal things.</a:t>
            </a:r>
          </a:p>
          <a:p>
            <a:pPr>
              <a:lnSpc>
                <a:spcPct val="80000"/>
              </a:lnSpc>
            </a:pPr>
            <a:r>
              <a:rPr lang="en-US" sz="2800"/>
              <a:t>Form: Dramatic Monologue (Victorians); but, the implied audience is distant; focus is on the internal character rather than on an exchange; There is a non-standard rhyme scheme, and near the end it resembles the sonnet.</a:t>
            </a:r>
          </a:p>
          <a:p>
            <a:pPr>
              <a:lnSpc>
                <a:spcPct val="80000"/>
              </a:lnSpc>
            </a:pPr>
            <a:r>
              <a:rPr lang="en-US" sz="2800"/>
              <a:t>Symbolist description: colorful and sensory and rich</a:t>
            </a:r>
          </a:p>
          <a:p>
            <a:pPr>
              <a:lnSpc>
                <a:spcPct val="80000"/>
              </a:lnSpc>
            </a:pPr>
            <a:r>
              <a:rPr lang="en-US" sz="2800"/>
              <a:t>Alienation: our isolation from others is mirrored by our isolation from ourselves</a:t>
            </a:r>
          </a:p>
          <a:p>
            <a:pPr>
              <a:lnSpc>
                <a:spcPct val="80000"/>
              </a:lnSpc>
            </a:pP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The Waste Land</a:t>
            </a:r>
          </a:p>
        </p:txBody>
      </p:sp>
      <p:sp>
        <p:nvSpPr>
          <p:cNvPr id="44035" name="Rectangle 3"/>
          <p:cNvSpPr>
            <a:spLocks noGrp="1" noChangeArrowheads="1"/>
          </p:cNvSpPr>
          <p:nvPr>
            <p:ph type="body" idx="1"/>
          </p:nvPr>
        </p:nvSpPr>
        <p:spPr>
          <a:xfrm>
            <a:off x="0" y="1295400"/>
            <a:ext cx="9144000" cy="5562600"/>
          </a:xfrm>
        </p:spPr>
        <p:txBody>
          <a:bodyPr/>
          <a:lstStyle/>
          <a:p>
            <a:pPr>
              <a:lnSpc>
                <a:spcPct val="90000"/>
              </a:lnSpc>
            </a:pPr>
            <a:r>
              <a:rPr lang="en-US" sz="2400">
                <a:hlinkClick r:id="rId2"/>
              </a:rPr>
              <a:t>http://www.boomerbible.com/wasteland.htm</a:t>
            </a:r>
            <a:endParaRPr lang="en-US" sz="2400"/>
          </a:p>
          <a:p>
            <a:pPr>
              <a:lnSpc>
                <a:spcPct val="90000"/>
              </a:lnSpc>
            </a:pPr>
            <a:r>
              <a:rPr lang="en-US" sz="2400"/>
              <a:t>Eliot claims inspiration from Jessie Weston's </a:t>
            </a:r>
            <a:r>
              <a:rPr lang="en-US" sz="2400" i="1"/>
              <a:t>From Ritual to Romance</a:t>
            </a:r>
            <a:r>
              <a:rPr lang="en-US" sz="2400"/>
              <a:t> and Sir James Frazier's </a:t>
            </a:r>
            <a:r>
              <a:rPr lang="en-US" sz="2400" i="1"/>
              <a:t>The Golden Bough;</a:t>
            </a:r>
            <a:r>
              <a:rPr lang="en-US" sz="2400"/>
              <a:t> Fertility rites and The Fisher King; But it is impossible to heal the Fisher King in a modern culture</a:t>
            </a:r>
          </a:p>
          <a:p>
            <a:pPr>
              <a:lnSpc>
                <a:spcPct val="90000"/>
              </a:lnSpc>
            </a:pPr>
            <a:r>
              <a:rPr lang="en-US" sz="2400"/>
              <a:t>Invocation is from Petronius’ </a:t>
            </a:r>
            <a:r>
              <a:rPr lang="en-US" sz="2400" i="1"/>
              <a:t>Satyricon</a:t>
            </a:r>
            <a:r>
              <a:rPr lang="en-US" sz="2400"/>
              <a:t>: translated, “Indeed I myself saw the Sybil of Cumae with my own eyes hanging in a jar; when the boys asked her what she wanted, she said, “I want to die.”</a:t>
            </a:r>
          </a:p>
          <a:p>
            <a:pPr>
              <a:lnSpc>
                <a:spcPct val="90000"/>
              </a:lnSpc>
            </a:pPr>
            <a:r>
              <a:rPr lang="en-US" sz="2400"/>
              <a:t>Opening recalls Chaucer’s </a:t>
            </a:r>
            <a:r>
              <a:rPr lang="en-US" sz="2400" i="1"/>
              <a:t>Canterbury Tales;</a:t>
            </a:r>
            <a:r>
              <a:rPr lang="en-US" sz="2400"/>
              <a:t> but symbolism is reversed</a:t>
            </a:r>
            <a:endParaRPr lang="en-US" sz="2400" i="1"/>
          </a:p>
          <a:p>
            <a:pPr>
              <a:lnSpc>
                <a:spcPct val="90000"/>
              </a:lnSpc>
            </a:pPr>
            <a:r>
              <a:rPr lang="en-US" sz="2400"/>
              <a:t>Problematizes Memory and in particular, memories of the dead.</a:t>
            </a:r>
          </a:p>
          <a:p>
            <a:pPr>
              <a:lnSpc>
                <a:spcPct val="90000"/>
              </a:lnSpc>
            </a:pPr>
            <a:r>
              <a:rPr lang="en-US" sz="2400"/>
              <a:t>Waste Land is the modern era; while other writers imagine Art as a means to reconstruct the past, Eliot shows the ever present discordance between past and present</a:t>
            </a:r>
          </a:p>
        </p:txBody>
      </p:sp>
    </p:spTree>
  </p:cSld>
  <p:clrMapOvr>
    <a:masterClrMapping/>
  </p:clrMapOvr>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1344</TotalTime>
  <Words>1155</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Fading Grid</vt:lpstr>
      <vt:lpstr>Modern Poetry: Pre-WW II</vt:lpstr>
      <vt:lpstr>Modern Poetry</vt:lpstr>
      <vt:lpstr>Arthur Waugh “Cleverness and the New Poetry”: Critic; 1916</vt:lpstr>
      <vt:lpstr>Pound’s Response to Waugh: http://www.usask.ca/english/prufrock/recstart.htm</vt:lpstr>
      <vt:lpstr>T.S. Eliot, 1888-1965</vt:lpstr>
      <vt:lpstr>“Tradition and Talent” 1922</vt:lpstr>
      <vt:lpstr>Depersonalization of Poet</vt:lpstr>
      <vt:lpstr>"The Love Song of J. Alfred Prufrock," 1915  (1910)</vt:lpstr>
      <vt:lpstr>The Waste Land</vt:lpstr>
      <vt:lpstr>Edna St. Vincent Millay, 1923</vt:lpstr>
      <vt:lpstr>E.E. Cummings, “O sweet spontaneous,” 1920</vt:lpstr>
      <vt:lpstr>Langston Hughes, “The Weary Blues,” 1923</vt:lpstr>
      <vt:lpstr>William Carlos Williams, “To Waken an Old Lady,” 1921</vt:lpstr>
      <vt:lpstr>Summary</vt:lpstr>
      <vt:lpstr>Conclusion</vt:lpstr>
    </vt:vector>
  </TitlesOfParts>
  <Company>Monterey Peninsula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Twentieth Century Poetry: Yeats, Pound, and T.S. Eliot</dc:title>
  <dc:creator>ahaffa</dc:creator>
  <cp:lastModifiedBy>AHaffa</cp:lastModifiedBy>
  <cp:revision>62</cp:revision>
  <dcterms:created xsi:type="dcterms:W3CDTF">2004-05-10T18:56:13Z</dcterms:created>
  <dcterms:modified xsi:type="dcterms:W3CDTF">2012-04-16T23:53:04Z</dcterms:modified>
</cp:coreProperties>
</file>